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47" d="100"/>
          <a:sy n="47" d="100"/>
        </p:scale>
        <p:origin x="158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2" name="TextBox 1">
            <a:extLst>
              <a:ext uri="{FF2B5EF4-FFF2-40B4-BE49-F238E27FC236}">
                <a16:creationId xmlns:a16="http://schemas.microsoft.com/office/drawing/2014/main" id="{1BAC4F80-EC06-F497-9526-97F20AF0B634}"/>
              </a:ext>
            </a:extLst>
          </p:cNvPr>
          <p:cNvSpPr txBox="1"/>
          <p:nvPr userDrawn="1"/>
        </p:nvSpPr>
        <p:spPr>
          <a:xfrm rot="1398366">
            <a:off x="6308203" y="2650603"/>
            <a:ext cx="3310359" cy="646331"/>
          </a:xfrm>
          <a:prstGeom prst="rect">
            <a:avLst/>
          </a:prstGeom>
          <a:noFill/>
        </p:spPr>
        <p:txBody>
          <a:bodyPr wrap="square" rtlCol="0">
            <a:spAutoFit/>
          </a:bodyPr>
          <a:lstStyle/>
          <a:p>
            <a:r>
              <a:rPr lang="en-US" sz="3600" dirty="0">
                <a:solidFill>
                  <a:schemeClr val="bg2">
                    <a:lumMod val="90000"/>
                  </a:schemeClr>
                </a:solidFill>
                <a:latin typeface="Consolas" panose="020B0609020204030204" pitchFamily="49" charset="0"/>
              </a:rPr>
              <a:t>datanaut314</a:t>
            </a: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3" name="TextBox 2">
            <a:extLst>
              <a:ext uri="{FF2B5EF4-FFF2-40B4-BE49-F238E27FC236}">
                <a16:creationId xmlns:a16="http://schemas.microsoft.com/office/drawing/2014/main" id="{8C6ACA0D-F206-0B1C-7067-45D7873864CA}"/>
              </a:ext>
            </a:extLst>
          </p:cNvPr>
          <p:cNvSpPr txBox="1"/>
          <p:nvPr userDrawn="1"/>
        </p:nvSpPr>
        <p:spPr>
          <a:xfrm rot="1095806">
            <a:off x="5463250" y="4526454"/>
            <a:ext cx="6620719" cy="830997"/>
          </a:xfrm>
          <a:prstGeom prst="rect">
            <a:avLst/>
          </a:prstGeom>
          <a:noFill/>
        </p:spPr>
        <p:txBody>
          <a:bodyPr wrap="square" rtlCol="0">
            <a:spAutoFit/>
          </a:bodyPr>
          <a:lstStyle/>
          <a:p>
            <a:r>
              <a:rPr lang="en-US" sz="4800" dirty="0">
                <a:solidFill>
                  <a:schemeClr val="bg2">
                    <a:lumMod val="90000"/>
                  </a:schemeClr>
                </a:solidFill>
              </a:rPr>
              <a:t>datanaut314</a:t>
            </a:r>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atanaut314/AppliedDataScienceCapstone/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atanaut314/AppliedDataScienceCapstone/blob/main/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datanaut314/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Bill Hoffman</a:t>
            </a:r>
          </a:p>
          <a:p>
            <a:r>
              <a:rPr lang="en-US" dirty="0">
                <a:solidFill>
                  <a:schemeClr val="bg2"/>
                </a:solidFill>
                <a:latin typeface="Abadi" panose="020B0604020104020204" pitchFamily="34" charset="0"/>
                <a:ea typeface="SF Pro" pitchFamily="2" charset="0"/>
                <a:cs typeface="SF Pro" pitchFamily="2" charset="0"/>
              </a:rPr>
              <a:t>2025/02/02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78900" cy="4351338"/>
          </a:xfrm>
          <a:prstGeom prst="rect">
            <a:avLst/>
          </a:prstGeom>
        </p:spPr>
        <p:txBody>
          <a:bodyPr/>
          <a:lstStyle/>
          <a:p>
            <a:r>
              <a:rPr lang="en-US" sz="2200" dirty="0">
                <a:solidFill>
                  <a:schemeClr val="accent3">
                    <a:lumMod val="25000"/>
                  </a:schemeClr>
                </a:solidFill>
                <a:latin typeface="Abadi" panose="020B0604020104020204" pitchFamily="34" charset="0"/>
              </a:rPr>
              <a:t>Data loaded into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to facilitate interactive data exploration (EDA)</a:t>
            </a:r>
          </a:p>
          <a:p>
            <a:r>
              <a:rPr lang="en-US" sz="2200" dirty="0">
                <a:solidFill>
                  <a:schemeClr val="accent3">
                    <a:lumMod val="25000"/>
                  </a:schemeClr>
                </a:solidFill>
                <a:latin typeface="Abadi" panose="020B0604020104020204" pitchFamily="34" charset="0"/>
              </a:rPr>
              <a:t>Data cleaning and preparation performed</a:t>
            </a:r>
          </a:p>
          <a:p>
            <a:r>
              <a:rPr lang="en-US" sz="2200" dirty="0">
                <a:solidFill>
                  <a:schemeClr val="accent3">
                    <a:lumMod val="25000"/>
                  </a:schemeClr>
                </a:solidFill>
                <a:latin typeface="Abadi" panose="020B0604020104020204" pitchFamily="34" charset="0"/>
                <a:hlinkClick r:id="rId3"/>
              </a:rPr>
              <a:t>https://github.com/datanaut314/AppliedDataScienceCapstone/blob/main/labs-jupyter-spacex-Data%20wrangling-v2.ipynb</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Example EDA exploring the types of outcomes and their relative occurrences within the data set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8498370-B9F2-C60F-16AB-F4FBA7E5C8C8}"/>
              </a:ext>
            </a:extLst>
          </p:cNvPr>
          <p:cNvPicPr>
            <a:picLocks noChangeAspect="1"/>
          </p:cNvPicPr>
          <p:nvPr/>
        </p:nvPicPr>
        <p:blipFill>
          <a:blip r:embed="rId4"/>
          <a:stretch>
            <a:fillRect/>
          </a:stretch>
        </p:blipFill>
        <p:spPr>
          <a:xfrm>
            <a:off x="7866467" y="3974592"/>
            <a:ext cx="3987401" cy="266941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092" y="1421212"/>
            <a:ext cx="7827265" cy="46015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It is important to visualize data in various manners to detect trends and patterns and outliers of undue influence</a:t>
            </a:r>
          </a:p>
          <a:p>
            <a:pPr>
              <a:lnSpc>
                <a:spcPct val="100000"/>
              </a:lnSpc>
              <a:spcBef>
                <a:spcPts val="1400"/>
              </a:spcBef>
            </a:pPr>
            <a:r>
              <a:rPr lang="en-US" sz="2200" dirty="0">
                <a:solidFill>
                  <a:schemeClr val="accent3">
                    <a:lumMod val="25000"/>
                  </a:schemeClr>
                </a:solidFill>
                <a:latin typeface="Abadi"/>
              </a:rPr>
              <a:t>Categorical,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and Time series (line) plots were employed to facilitate inferences from the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https://github.com/datanaut314/AppliedDataScienceCapstone/blob/main/jupyter-labs-eda-dataviz-v2.ipynb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EF6FB95A-25A8-8B09-12B3-189A552DBAB8}"/>
              </a:ext>
            </a:extLst>
          </p:cNvPr>
          <p:cNvPicPr>
            <a:picLocks noChangeAspect="1"/>
          </p:cNvPicPr>
          <p:nvPr/>
        </p:nvPicPr>
        <p:blipFill>
          <a:blip r:embed="rId4"/>
          <a:stretch>
            <a:fillRect/>
          </a:stretch>
        </p:blipFill>
        <p:spPr>
          <a:xfrm>
            <a:off x="8327135" y="3722005"/>
            <a:ext cx="3712273" cy="2978984"/>
          </a:xfrm>
          <a:prstGeom prst="rect">
            <a:avLst/>
          </a:prstGeom>
        </p:spPr>
      </p:pic>
      <p:pic>
        <p:nvPicPr>
          <p:cNvPr id="6" name="Picture 5">
            <a:extLst>
              <a:ext uri="{FF2B5EF4-FFF2-40B4-BE49-F238E27FC236}">
                <a16:creationId xmlns:a16="http://schemas.microsoft.com/office/drawing/2014/main" id="{B20DB0F2-A23A-46DC-5C17-992D52C3B828}"/>
              </a:ext>
            </a:extLst>
          </p:cNvPr>
          <p:cNvPicPr>
            <a:picLocks noChangeAspect="1"/>
          </p:cNvPicPr>
          <p:nvPr/>
        </p:nvPicPr>
        <p:blipFill>
          <a:blip r:embed="rId5"/>
          <a:stretch>
            <a:fillRect/>
          </a:stretch>
        </p:blipFill>
        <p:spPr>
          <a:xfrm>
            <a:off x="8753393" y="538650"/>
            <a:ext cx="3109423" cy="2793492"/>
          </a:xfrm>
          <a:prstGeom prst="rect">
            <a:avLst/>
          </a:prstGeom>
        </p:spPr>
      </p:pic>
      <p:pic>
        <p:nvPicPr>
          <p:cNvPr id="7" name="Picture 6">
            <a:extLst>
              <a:ext uri="{FF2B5EF4-FFF2-40B4-BE49-F238E27FC236}">
                <a16:creationId xmlns:a16="http://schemas.microsoft.com/office/drawing/2014/main" id="{9070F018-57AC-5D26-4B92-43CDDFA51206}"/>
              </a:ext>
            </a:extLst>
          </p:cNvPr>
          <p:cNvPicPr>
            <a:picLocks noChangeAspect="1"/>
          </p:cNvPicPr>
          <p:nvPr/>
        </p:nvPicPr>
        <p:blipFill>
          <a:blip r:embed="rId6"/>
          <a:stretch>
            <a:fillRect/>
          </a:stretch>
        </p:blipFill>
        <p:spPr>
          <a:xfrm>
            <a:off x="3874366" y="3873090"/>
            <a:ext cx="4002189" cy="298491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6448" y="1414272"/>
            <a:ext cx="6851905" cy="474364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series SQL queries were written which provided the answers to several inquiries about the contents of the data set</a:t>
            </a:r>
          </a:p>
          <a:p>
            <a:pPr lvl="1">
              <a:lnSpc>
                <a:spcPct val="100000"/>
              </a:lnSpc>
              <a:spcBef>
                <a:spcPts val="1400"/>
              </a:spcBef>
            </a:pPr>
            <a:r>
              <a:rPr lang="en-US" sz="1800" dirty="0">
                <a:solidFill>
                  <a:schemeClr val="accent3">
                    <a:lumMod val="25000"/>
                  </a:schemeClr>
                </a:solidFill>
                <a:latin typeface="Abadi"/>
              </a:rPr>
              <a:t>Total Payload, earliest successful landing, and </a:t>
            </a:r>
            <a:r>
              <a:rPr lang="en-US" sz="1800" dirty="0" err="1">
                <a:solidFill>
                  <a:schemeClr val="accent3">
                    <a:lumMod val="25000"/>
                  </a:schemeClr>
                </a:solidFill>
                <a:latin typeface="Abadi"/>
              </a:rPr>
              <a:t>subsetting</a:t>
            </a:r>
            <a:r>
              <a:rPr lang="en-US" sz="1800" dirty="0">
                <a:solidFill>
                  <a:schemeClr val="accent3">
                    <a:lumMod val="25000"/>
                  </a:schemeClr>
                </a:solidFill>
                <a:latin typeface="Abadi"/>
              </a:rPr>
              <a:t> by date ranges are examples of the types of inquiries answered by use of SQL</a:t>
            </a:r>
            <a:endParaRPr lang="en-US" sz="1800" dirty="0">
              <a:solidFill>
                <a:schemeClr val="accent3">
                  <a:lumMod val="25000"/>
                </a:schemeClr>
              </a:solidFill>
              <a:latin typeface="Abadi" panose="020B0604020104020204" pitchFamily="34" charset="0"/>
            </a:endParaRPr>
          </a:p>
          <a:p>
            <a:pPr algn="l"/>
            <a:r>
              <a:rPr lang="en-US" sz="2200" dirty="0">
                <a:solidFill>
                  <a:schemeClr val="accent3">
                    <a:lumMod val="25000"/>
                  </a:schemeClr>
                </a:solidFill>
                <a:latin typeface="Abadi" panose="020B0604020104020204" pitchFamily="34" charset="0"/>
              </a:rPr>
              <a:t>Example use of SQL to Rank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C5CB4295-8421-8C76-4D90-6ED183CCF3FC}"/>
              </a:ext>
            </a:extLst>
          </p:cNvPr>
          <p:cNvPicPr>
            <a:picLocks noChangeAspect="1"/>
          </p:cNvPicPr>
          <p:nvPr/>
        </p:nvPicPr>
        <p:blipFill>
          <a:blip r:embed="rId3"/>
          <a:stretch>
            <a:fillRect/>
          </a:stretch>
        </p:blipFill>
        <p:spPr>
          <a:xfrm>
            <a:off x="7742501" y="430789"/>
            <a:ext cx="4168501" cy="4999153"/>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353" y="1463644"/>
            <a:ext cx="79725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facilitate looking for geographic patterns within the data such as which sites have had fewest successful launch outcomes. </a:t>
            </a:r>
          </a:p>
          <a:p>
            <a:pPr>
              <a:lnSpc>
                <a:spcPct val="100000"/>
              </a:lnSpc>
              <a:spcBef>
                <a:spcPts val="1400"/>
              </a:spcBef>
            </a:pPr>
            <a:r>
              <a:rPr lang="en-US" sz="2200" dirty="0">
                <a:solidFill>
                  <a:schemeClr val="accent3">
                    <a:lumMod val="25000"/>
                  </a:schemeClr>
                </a:solidFill>
                <a:latin typeface="Abadi" panose="020B0604020104020204" pitchFamily="34" charset="0"/>
              </a:rPr>
              <a:t>Markers such as circles, lines can be added to enhance the inferences with color coding</a:t>
            </a:r>
          </a:p>
          <a:p>
            <a:pPr>
              <a:lnSpc>
                <a:spcPct val="100000"/>
              </a:lnSpc>
              <a:spcBef>
                <a:spcPts val="1400"/>
              </a:spcBef>
            </a:pPr>
            <a:r>
              <a:rPr lang="en-US" sz="2200" dirty="0">
                <a:solidFill>
                  <a:schemeClr val="accent3">
                    <a:lumMod val="25000"/>
                  </a:schemeClr>
                </a:solidFill>
                <a:latin typeface="Abadi" panose="020B0604020104020204" pitchFamily="34" charset="0"/>
              </a:rPr>
              <a:t>addition information such as distances are added to aid insight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https://github.com/datanaut314/AppliedDataScienceCapstone/blob/main/lab-jupyter-launch-site-location-v2.ipynb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D33956C2-2803-9311-227D-67C142E063EE}"/>
              </a:ext>
            </a:extLst>
          </p:cNvPr>
          <p:cNvPicPr>
            <a:picLocks noChangeAspect="1"/>
          </p:cNvPicPr>
          <p:nvPr/>
        </p:nvPicPr>
        <p:blipFill>
          <a:blip r:embed="rId3"/>
          <a:stretch>
            <a:fillRect/>
          </a:stretch>
        </p:blipFill>
        <p:spPr>
          <a:xfrm>
            <a:off x="8312826" y="2629045"/>
            <a:ext cx="3547091" cy="3973896"/>
          </a:xfrm>
          <a:prstGeom prst="rect">
            <a:avLst/>
          </a:prstGeom>
        </p:spPr>
      </p:pic>
      <p:pic>
        <p:nvPicPr>
          <p:cNvPr id="8" name="Picture 7">
            <a:extLst>
              <a:ext uri="{FF2B5EF4-FFF2-40B4-BE49-F238E27FC236}">
                <a16:creationId xmlns:a16="http://schemas.microsoft.com/office/drawing/2014/main" id="{A00404F0-2EF5-1CA4-2095-F569EAF06FAE}"/>
              </a:ext>
            </a:extLst>
          </p:cNvPr>
          <p:cNvPicPr>
            <a:picLocks noChangeAspect="1"/>
          </p:cNvPicPr>
          <p:nvPr/>
        </p:nvPicPr>
        <p:blipFill>
          <a:blip r:embed="rId4"/>
          <a:stretch>
            <a:fillRect/>
          </a:stretch>
        </p:blipFill>
        <p:spPr>
          <a:xfrm>
            <a:off x="3389376" y="4778115"/>
            <a:ext cx="4722477" cy="192384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descr="A close-up of a screen&#10;&#10;Description automatically generated">
            <a:extLst>
              <a:ext uri="{FF2B5EF4-FFF2-40B4-BE49-F238E27FC236}">
                <a16:creationId xmlns:a16="http://schemas.microsoft.com/office/drawing/2014/main" id="{F693D322-A1E9-E20A-D6FC-E2BC548D913A}"/>
              </a:ext>
            </a:extLst>
          </p:cNvPr>
          <p:cNvPicPr>
            <a:picLocks noChangeAspect="1"/>
          </p:cNvPicPr>
          <p:nvPr/>
        </p:nvPicPr>
        <p:blipFill>
          <a:blip r:embed="rId3"/>
          <a:stretch>
            <a:fillRect/>
          </a:stretch>
        </p:blipFill>
        <p:spPr>
          <a:xfrm>
            <a:off x="8714772" y="1527125"/>
            <a:ext cx="3477228" cy="1922344"/>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6993" y="1450848"/>
            <a:ext cx="8583168" cy="4726115"/>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utilized to provide interactive exploration of the data and facilitate end users making inferences from the data</a:t>
            </a:r>
          </a:p>
          <a:p>
            <a:pPr>
              <a:lnSpc>
                <a:spcPct val="100000"/>
              </a:lnSpc>
              <a:spcBef>
                <a:spcPts val="1400"/>
              </a:spcBef>
            </a:pPr>
            <a:r>
              <a:rPr lang="en-US" sz="2200" dirty="0">
                <a:solidFill>
                  <a:schemeClr val="accent3">
                    <a:lumMod val="25000"/>
                  </a:schemeClr>
                </a:solidFill>
                <a:latin typeface="Abadi" panose="020B0604020104020204" pitchFamily="34" charset="0"/>
              </a:rPr>
              <a:t>Users are presented with selection options like Launch Sites to allow </a:t>
            </a:r>
            <a:r>
              <a:rPr lang="en-US" sz="2200" dirty="0" err="1">
                <a:solidFill>
                  <a:schemeClr val="accent3">
                    <a:lumMod val="25000"/>
                  </a:schemeClr>
                </a:solidFill>
                <a:latin typeface="Abadi" panose="020B0604020104020204" pitchFamily="34" charset="0"/>
              </a:rPr>
              <a:t>subsetting</a:t>
            </a:r>
            <a:r>
              <a:rPr lang="en-US" sz="2200" dirty="0">
                <a:solidFill>
                  <a:schemeClr val="accent3">
                    <a:lumMod val="25000"/>
                  </a:schemeClr>
                </a:solidFill>
                <a:latin typeface="Abadi" panose="020B0604020104020204" pitchFamily="34" charset="0"/>
              </a:rPr>
              <a:t> of the data for both </a:t>
            </a:r>
            <a:r>
              <a:rPr lang="en-US" sz="2200" b="1" dirty="0">
                <a:solidFill>
                  <a:schemeClr val="accent3">
                    <a:lumMod val="25000"/>
                  </a:schemeClr>
                </a:solidFill>
                <a:latin typeface="Abadi" panose="020B0604020104020204" pitchFamily="34" charset="0"/>
              </a:rPr>
              <a:t>pie charts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categorical plots </a:t>
            </a:r>
            <a:r>
              <a:rPr lang="en-US" sz="2200" dirty="0">
                <a:solidFill>
                  <a:schemeClr val="accent3">
                    <a:lumMod val="25000"/>
                  </a:schemeClr>
                </a:solidFill>
                <a:latin typeface="Abadi" panose="020B0604020104020204" pitchFamily="34" charset="0"/>
              </a:rPr>
              <a:t>of outcome by payload. </a:t>
            </a:r>
          </a:p>
          <a:p>
            <a:pPr>
              <a:lnSpc>
                <a:spcPct val="100000"/>
              </a:lnSpc>
              <a:spcBef>
                <a:spcPts val="1400"/>
              </a:spcBef>
            </a:pPr>
            <a:r>
              <a:rPr lang="en-US" sz="2200" dirty="0">
                <a:solidFill>
                  <a:schemeClr val="accent3">
                    <a:lumMod val="25000"/>
                  </a:schemeClr>
                </a:solidFill>
                <a:latin typeface="Abadi" panose="020B0604020104020204" pitchFamily="34" charset="0"/>
              </a:rPr>
              <a:t>User selection of Payload ranges also included to enable exploration of success/failure rates as a function of payload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Develop tools for Interactive user exploration of data: </a:t>
            </a:r>
            <a:r>
              <a:rPr lang="en-US" dirty="0" err="1">
                <a:solidFill>
                  <a:srgbClr val="0B49CB"/>
                </a:solidFill>
                <a:latin typeface="Abadi"/>
              </a:rPr>
              <a:t>Plotly</a:t>
            </a:r>
            <a:r>
              <a:rPr lang="en-US" dirty="0">
                <a:solidFill>
                  <a:srgbClr val="0B49CB"/>
                </a:solidFill>
                <a:latin typeface="Abadi"/>
              </a:rPr>
              <a:t> Dash</a:t>
            </a:r>
          </a:p>
        </p:txBody>
      </p:sp>
      <p:pic>
        <p:nvPicPr>
          <p:cNvPr id="10" name="Picture 9">
            <a:extLst>
              <a:ext uri="{FF2B5EF4-FFF2-40B4-BE49-F238E27FC236}">
                <a16:creationId xmlns:a16="http://schemas.microsoft.com/office/drawing/2014/main" id="{685200E8-DE08-E72E-C2AE-E9408B610C5F}"/>
              </a:ext>
            </a:extLst>
          </p:cNvPr>
          <p:cNvPicPr>
            <a:picLocks noChangeAspect="1"/>
          </p:cNvPicPr>
          <p:nvPr/>
        </p:nvPicPr>
        <p:blipFill>
          <a:blip r:embed="rId4"/>
          <a:stretch>
            <a:fillRect/>
          </a:stretch>
        </p:blipFill>
        <p:spPr>
          <a:xfrm>
            <a:off x="0" y="5383753"/>
            <a:ext cx="12192000" cy="86948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 y="1560576"/>
            <a:ext cx="10168128" cy="48666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Training and Test (20%) segments and models developed</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techniques, best performing parameters were selected for each of the following Classification models: </a:t>
            </a:r>
          </a:p>
          <a:p>
            <a:pPr lvl="1">
              <a:lnSpc>
                <a:spcPct val="100000"/>
              </a:lnSpc>
              <a:spcBef>
                <a:spcPts val="0"/>
              </a:spcBef>
            </a:pPr>
            <a:r>
              <a:rPr lang="en-US" sz="1800" dirty="0" err="1">
                <a:solidFill>
                  <a:schemeClr val="accent3">
                    <a:lumMod val="25000"/>
                  </a:schemeClr>
                </a:solidFill>
                <a:latin typeface="Abadi" panose="020B0604020104020204" pitchFamily="34" charset="0"/>
              </a:rPr>
              <a:t>LogisticRegression</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SVM</a:t>
            </a:r>
          </a:p>
          <a:p>
            <a:pPr lvl="1">
              <a:lnSpc>
                <a:spcPct val="100000"/>
              </a:lnSpc>
              <a:spcBef>
                <a:spcPts val="0"/>
              </a:spcBef>
            </a:pPr>
            <a:r>
              <a:rPr lang="en-US" sz="1800" dirty="0" err="1">
                <a:solidFill>
                  <a:schemeClr val="accent3">
                    <a:lumMod val="25000"/>
                  </a:schemeClr>
                </a:solidFill>
                <a:latin typeface="Abadi" panose="020B0604020104020204" pitchFamily="34" charset="0"/>
              </a:rPr>
              <a:t>DecisionTree</a:t>
            </a:r>
            <a:endParaRPr lang="en-US" sz="1800" dirty="0">
              <a:solidFill>
                <a:schemeClr val="accent3">
                  <a:lumMod val="25000"/>
                </a:schemeClr>
              </a:solidFill>
              <a:latin typeface="Abadi" panose="020B0604020104020204" pitchFamily="34" charset="0"/>
            </a:endParaRPr>
          </a:p>
          <a:p>
            <a:pPr lvl="1">
              <a:lnSpc>
                <a:spcPct val="100000"/>
              </a:lnSpc>
              <a:spcBef>
                <a:spcPts val="0"/>
              </a:spcBef>
            </a:pPr>
            <a:r>
              <a:rPr lang="en-US" sz="1800" dirty="0">
                <a:solidFill>
                  <a:schemeClr val="accent3">
                    <a:lumMod val="25000"/>
                  </a:schemeClr>
                </a:solidFill>
                <a:latin typeface="Abadi" panose="020B0604020104020204" pitchFamily="34" charset="0"/>
              </a:rPr>
              <a:t>K Nearest Neighbor (KNN)</a:t>
            </a:r>
          </a:p>
          <a:p>
            <a:pPr>
              <a:lnSpc>
                <a:spcPct val="100000"/>
              </a:lnSpc>
              <a:spcBef>
                <a:spcPts val="1400"/>
              </a:spcBef>
            </a:pPr>
            <a:r>
              <a:rPr lang="en-US" sz="2200" dirty="0">
                <a:solidFill>
                  <a:schemeClr val="accent3">
                    <a:lumMod val="25000"/>
                  </a:schemeClr>
                </a:solidFill>
                <a:latin typeface="Abadi" panose="020B0604020104020204" pitchFamily="34" charset="0"/>
              </a:rPr>
              <a:t>For each, a grid of parameters were used to provide options to search for best performing prediction</a:t>
            </a:r>
          </a:p>
          <a:p>
            <a:r>
              <a:rPr lang="en-US" dirty="0"/>
              <a:t>https://github.com/datanaut314/AppliedDataScienceCapstone/blob/main/SpaceX-Machine-Learning-Prediction-Part-5-v1.ipynb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slides show:</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5E7370-C422-619D-E4FB-695AE87DB4D0}"/>
              </a:ext>
            </a:extLst>
          </p:cNvPr>
          <p:cNvPicPr>
            <a:picLocks noChangeAspect="1"/>
          </p:cNvPicPr>
          <p:nvPr/>
        </p:nvPicPr>
        <p:blipFill>
          <a:blip r:embed="rId3"/>
          <a:stretch>
            <a:fillRect/>
          </a:stretch>
        </p:blipFill>
        <p:spPr>
          <a:xfrm>
            <a:off x="5533123" y="1463040"/>
            <a:ext cx="6012701" cy="48543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6176" y="1463040"/>
            <a:ext cx="4547615" cy="516940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the data depicts the progression of success/fails spread across the 3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It can be inferred that Cape Canaveral site had more of early flights and thus a higher rate of failures during that early timeframe</a:t>
            </a:r>
          </a:p>
          <a:p>
            <a:pPr>
              <a:lnSpc>
                <a:spcPct val="100000"/>
              </a:lnSpc>
              <a:spcBef>
                <a:spcPts val="1400"/>
              </a:spcBef>
            </a:pPr>
            <a:r>
              <a:rPr lang="en-US" sz="2200" dirty="0">
                <a:solidFill>
                  <a:schemeClr val="accent3">
                    <a:lumMod val="25000"/>
                  </a:schemeClr>
                </a:solidFill>
                <a:latin typeface="Abadi" panose="020B0604020104020204" pitchFamily="34" charset="0"/>
              </a:rPr>
              <a:t>All sites had higher success rates as flight number increased overall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 strong inferences regarding payload and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VAFB has not had any launches above 10k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C6D58F5-06B4-5A50-C97B-761C6A2D6DA4}"/>
              </a:ext>
            </a:extLst>
          </p:cNvPr>
          <p:cNvPicPr>
            <a:picLocks noChangeAspect="1"/>
          </p:cNvPicPr>
          <p:nvPr/>
        </p:nvPicPr>
        <p:blipFill>
          <a:blip r:embed="rId3"/>
          <a:stretch>
            <a:fillRect/>
          </a:stretch>
        </p:blipFill>
        <p:spPr>
          <a:xfrm>
            <a:off x="6540006" y="813174"/>
            <a:ext cx="5524979" cy="48391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26528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Top4 all 100%</a:t>
            </a:r>
          </a:p>
          <a:p>
            <a:pPr>
              <a:lnSpc>
                <a:spcPct val="100000"/>
              </a:lnSpc>
              <a:spcBef>
                <a:spcPts val="1400"/>
              </a:spcBef>
            </a:pPr>
            <a:r>
              <a:rPr lang="en-US" sz="2200" dirty="0">
                <a:solidFill>
                  <a:schemeClr val="accent3">
                    <a:lumMod val="25000"/>
                  </a:schemeClr>
                </a:solidFill>
                <a:latin typeface="Abadi" panose="020B0604020104020204" pitchFamily="34" charset="0"/>
              </a:rPr>
              <a:t>GTO near 51% of its 27 launches</a:t>
            </a:r>
          </a:p>
          <a:p>
            <a:pPr>
              <a:lnSpc>
                <a:spcPct val="100000"/>
              </a:lnSpc>
              <a:spcBef>
                <a:spcPts val="1400"/>
              </a:spcBef>
            </a:pPr>
            <a:r>
              <a:rPr lang="en-US" sz="2200" dirty="0">
                <a:solidFill>
                  <a:schemeClr val="accent3">
                    <a:lumMod val="25000"/>
                  </a:schemeClr>
                </a:solidFill>
                <a:latin typeface="Abadi" panose="020B0604020104020204" pitchFamily="34" charset="0"/>
              </a:rPr>
              <a:t>SO 1 fail in 1 attempt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579A11-9B13-BD88-7356-374095B0FA48}"/>
              </a:ext>
            </a:extLst>
          </p:cNvPr>
          <p:cNvPicPr>
            <a:picLocks noChangeAspect="1"/>
          </p:cNvPicPr>
          <p:nvPr/>
        </p:nvPicPr>
        <p:blipFill>
          <a:blip r:embed="rId3"/>
          <a:stretch>
            <a:fillRect/>
          </a:stretch>
        </p:blipFill>
        <p:spPr>
          <a:xfrm>
            <a:off x="5394321" y="1513347"/>
            <a:ext cx="6797679" cy="480600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LEO, VLEO, PO show apparent “learning rate” as success becomes more common as flight number increases</a:t>
            </a:r>
          </a:p>
          <a:p>
            <a:pPr>
              <a:lnSpc>
                <a:spcPct val="100000"/>
              </a:lnSpc>
              <a:spcBef>
                <a:spcPts val="1400"/>
              </a:spcBef>
            </a:pPr>
            <a:r>
              <a:rPr lang="en-US" sz="2200" dirty="0">
                <a:solidFill>
                  <a:schemeClr val="accent3">
                    <a:lumMod val="25000"/>
                  </a:schemeClr>
                </a:solidFill>
                <a:latin typeface="Abadi" panose="020B0604020104020204" pitchFamily="34" charset="0"/>
              </a:rPr>
              <a:t>GTO notably shows routine success/fail mix over time</a:t>
            </a:r>
          </a:p>
          <a:p>
            <a:pPr>
              <a:lnSpc>
                <a:spcPct val="100000"/>
              </a:lnSpc>
              <a:spcBef>
                <a:spcPts val="1400"/>
              </a:spcBef>
            </a:pPr>
            <a:r>
              <a:rPr lang="en-US" sz="2200" dirty="0">
                <a:solidFill>
                  <a:schemeClr val="accent3">
                    <a:lumMod val="25000"/>
                  </a:schemeClr>
                </a:solidFill>
                <a:latin typeface="Abadi" panose="020B0604020104020204" pitchFamily="34" charset="0"/>
              </a:rPr>
              <a:t>Sites with only later starts show higher success rate implying learning rates across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B70ECA9-0E0F-6974-C294-A68ADFA43879}"/>
              </a:ext>
            </a:extLst>
          </p:cNvPr>
          <p:cNvPicPr>
            <a:picLocks noChangeAspect="1"/>
          </p:cNvPicPr>
          <p:nvPr/>
        </p:nvPicPr>
        <p:blipFill>
          <a:blip r:embed="rId3"/>
          <a:stretch>
            <a:fillRect/>
          </a:stretch>
        </p:blipFill>
        <p:spPr>
          <a:xfrm>
            <a:off x="5778658" y="1355655"/>
            <a:ext cx="6160597" cy="53011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8912" y="1658111"/>
            <a:ext cx="4901184" cy="43674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BDCA7AE-2367-E90A-6D40-6C80CD06EAC1}"/>
              </a:ext>
            </a:extLst>
          </p:cNvPr>
          <p:cNvPicPr>
            <a:picLocks noChangeAspect="1"/>
          </p:cNvPicPr>
          <p:nvPr/>
        </p:nvPicPr>
        <p:blipFill>
          <a:blip r:embed="rId3"/>
          <a:stretch>
            <a:fillRect/>
          </a:stretch>
        </p:blipFill>
        <p:spPr>
          <a:xfrm>
            <a:off x="6322072" y="1356154"/>
            <a:ext cx="5570703" cy="47552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General trend of increased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Exception of 2018 timeframe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6" name="Picture 2">
            <a:extLst>
              <a:ext uri="{FF2B5EF4-FFF2-40B4-BE49-F238E27FC236}">
                <a16:creationId xmlns:a16="http://schemas.microsoft.com/office/drawing/2014/main" id="{D158FF9D-C6CD-1D95-34CB-BE1AAB1B9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015" y="1389698"/>
            <a:ext cx="6016707" cy="482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Distinct set of site names via SQL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630763C-3213-C3B1-1728-B33A5C069D1A}"/>
              </a:ext>
            </a:extLst>
          </p:cNvPr>
          <p:cNvPicPr>
            <a:picLocks noChangeAspect="1"/>
          </p:cNvPicPr>
          <p:nvPr/>
        </p:nvPicPr>
        <p:blipFill>
          <a:blip r:embed="rId3"/>
          <a:stretch>
            <a:fillRect/>
          </a:stretch>
        </p:blipFill>
        <p:spPr>
          <a:xfrm>
            <a:off x="6777182" y="1615001"/>
            <a:ext cx="2062018" cy="2868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Output showing results of query differing date, boosters, orbits, customers and Landing outcomes all from sites at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BAE196B-EC27-9040-668D-B89C9D5AC3CC}"/>
              </a:ext>
            </a:extLst>
          </p:cNvPr>
          <p:cNvPicPr>
            <a:picLocks noChangeAspect="1"/>
          </p:cNvPicPr>
          <p:nvPr/>
        </p:nvPicPr>
        <p:blipFill>
          <a:blip r:embed="rId3"/>
          <a:stretch>
            <a:fillRect/>
          </a:stretch>
        </p:blipFill>
        <p:spPr>
          <a:xfrm>
            <a:off x="0" y="4145599"/>
            <a:ext cx="12192000" cy="25901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SQL, Calculate the total payload carried by boosters from NASA as the sum of all payloads from all missions where NASA was the customer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BAFFB96-1D22-21B2-9A6A-B997E77545D7}"/>
              </a:ext>
            </a:extLst>
          </p:cNvPr>
          <p:cNvPicPr>
            <a:picLocks noChangeAspect="1"/>
          </p:cNvPicPr>
          <p:nvPr/>
        </p:nvPicPr>
        <p:blipFill>
          <a:blip r:embed="rId3"/>
          <a:stretch>
            <a:fillRect/>
          </a:stretch>
        </p:blipFill>
        <p:spPr>
          <a:xfrm>
            <a:off x="8860379" y="2983865"/>
            <a:ext cx="2425232" cy="1525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Using SQL avg function for all data for this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FC89B95-9750-A38B-9CE1-94A01056F7A0}"/>
              </a:ext>
            </a:extLst>
          </p:cNvPr>
          <p:cNvPicPr>
            <a:picLocks noChangeAspect="1"/>
          </p:cNvPicPr>
          <p:nvPr/>
        </p:nvPicPr>
        <p:blipFill>
          <a:blip r:embed="rId3"/>
          <a:stretch>
            <a:fillRect/>
          </a:stretch>
        </p:blipFill>
        <p:spPr>
          <a:xfrm>
            <a:off x="9814897" y="1442438"/>
            <a:ext cx="1861471" cy="14714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Used SQL functions of ordering and limit to select just the earliest record with Successful landing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95CD260-D5AA-5594-263D-184D2C8AF1CA}"/>
              </a:ext>
            </a:extLst>
          </p:cNvPr>
          <p:cNvPicPr>
            <a:picLocks noChangeAspect="1"/>
          </p:cNvPicPr>
          <p:nvPr/>
        </p:nvPicPr>
        <p:blipFill>
          <a:blip r:embed="rId3"/>
          <a:stretch>
            <a:fillRect/>
          </a:stretch>
        </p:blipFill>
        <p:spPr>
          <a:xfrm>
            <a:off x="7237952" y="4766720"/>
            <a:ext cx="4220020" cy="12588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Compound criteria of Success on Drone Ship and payload mass between range endpoints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F97D131A-5FA0-FDCB-4E21-8A48487D5ECB}"/>
              </a:ext>
            </a:extLst>
          </p:cNvPr>
          <p:cNvPicPr>
            <a:picLocks noChangeAspect="1"/>
          </p:cNvPicPr>
          <p:nvPr/>
        </p:nvPicPr>
        <p:blipFill>
          <a:blip r:embed="rId3"/>
          <a:stretch>
            <a:fillRect/>
          </a:stretch>
        </p:blipFill>
        <p:spPr>
          <a:xfrm>
            <a:off x="8294100" y="3561199"/>
            <a:ext cx="3584543" cy="246437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05335" y="1721804"/>
            <a:ext cx="10515600" cy="41730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Publicly available data on SpaceX launch success rate has been acquired and used to form insights into success and risk factors</a:t>
            </a:r>
          </a:p>
          <a:p>
            <a:pPr>
              <a:lnSpc>
                <a:spcPct val="100000"/>
              </a:lnSpc>
              <a:spcBef>
                <a:spcPts val="1400"/>
              </a:spcBef>
            </a:pPr>
            <a:r>
              <a:rPr lang="en-US" sz="2200" dirty="0">
                <a:solidFill>
                  <a:schemeClr val="accent3">
                    <a:lumMod val="25000"/>
                  </a:schemeClr>
                </a:solidFill>
                <a:latin typeface="Abadi" panose="020B0604020104020204" pitchFamily="34" charset="0"/>
              </a:rPr>
              <a:t>A combination of Machine Learning and Exploratory Data Analysis by the Space Y Data Science team can provide insights into the prospects for success as the program progresses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By categorizing rows as success or failure and summing the count</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an overall summary is achieved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117D192-EFC5-BDB9-261B-40186ADC7432}"/>
              </a:ext>
            </a:extLst>
          </p:cNvPr>
          <p:cNvPicPr>
            <a:picLocks noChangeAspect="1"/>
          </p:cNvPicPr>
          <p:nvPr/>
        </p:nvPicPr>
        <p:blipFill>
          <a:blip r:embed="rId3"/>
          <a:stretch>
            <a:fillRect/>
          </a:stretch>
        </p:blipFill>
        <p:spPr>
          <a:xfrm>
            <a:off x="8250876" y="2730615"/>
            <a:ext cx="3444092" cy="13967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By first selecting the Max payload, we are able to determine which Booster Versions have been used in support of those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4138E1B-19CF-ECC5-8BFC-A4B830346DFD}"/>
              </a:ext>
            </a:extLst>
          </p:cNvPr>
          <p:cNvPicPr>
            <a:picLocks noChangeAspect="1"/>
          </p:cNvPicPr>
          <p:nvPr/>
        </p:nvPicPr>
        <p:blipFill>
          <a:blip r:embed="rId3"/>
          <a:stretch>
            <a:fillRect/>
          </a:stretch>
        </p:blipFill>
        <p:spPr>
          <a:xfrm>
            <a:off x="10501493" y="681037"/>
            <a:ext cx="1537273" cy="51556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SQLite does not natively support decoding month number to names, but using some techniques we are able to product both month number and names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94919A0-509E-FBF0-5E53-AA8337AFE915}"/>
              </a:ext>
            </a:extLst>
          </p:cNvPr>
          <p:cNvPicPr>
            <a:picLocks noChangeAspect="1"/>
          </p:cNvPicPr>
          <p:nvPr/>
        </p:nvPicPr>
        <p:blipFill>
          <a:blip r:embed="rId3"/>
          <a:stretch>
            <a:fillRect/>
          </a:stretch>
        </p:blipFill>
        <p:spPr>
          <a:xfrm>
            <a:off x="602284" y="4001294"/>
            <a:ext cx="10851053" cy="19157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46564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SQL has robust means to select only rows meeting the desired criteria</a:t>
            </a:r>
          </a:p>
          <a:p>
            <a:pPr>
              <a:lnSpc>
                <a:spcPct val="100000"/>
              </a:lnSpc>
              <a:spcBef>
                <a:spcPts val="1400"/>
              </a:spcBef>
            </a:pPr>
            <a:r>
              <a:rPr lang="en-US" sz="2200" dirty="0">
                <a:solidFill>
                  <a:schemeClr val="accent3">
                    <a:lumMod val="25000"/>
                  </a:schemeClr>
                </a:solidFill>
                <a:latin typeface="Abadi"/>
              </a:rPr>
              <a:t>And also to perform summarization in this case by grouping by outcome and counting the instances of each</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C80ADA-B028-8018-02D6-981245BCC938}"/>
              </a:ext>
            </a:extLst>
          </p:cNvPr>
          <p:cNvPicPr>
            <a:picLocks noChangeAspect="1"/>
          </p:cNvPicPr>
          <p:nvPr/>
        </p:nvPicPr>
        <p:blipFill>
          <a:blip r:embed="rId3"/>
          <a:stretch>
            <a:fillRect/>
          </a:stretch>
        </p:blipFill>
        <p:spPr>
          <a:xfrm>
            <a:off x="9235653" y="2522802"/>
            <a:ext cx="2795980" cy="35027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Sites for California and Florida launch sites as well and NASA central in TX shown on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 Map</a:t>
            </a:r>
          </a:p>
        </p:txBody>
      </p:sp>
      <p:pic>
        <p:nvPicPr>
          <p:cNvPr id="6" name="Picture 5">
            <a:extLst>
              <a:ext uri="{FF2B5EF4-FFF2-40B4-BE49-F238E27FC236}">
                <a16:creationId xmlns:a16="http://schemas.microsoft.com/office/drawing/2014/main" id="{416E7D86-0E47-D959-1194-C2FC2B375198}"/>
              </a:ext>
            </a:extLst>
          </p:cNvPr>
          <p:cNvPicPr>
            <a:picLocks noChangeAspect="1"/>
          </p:cNvPicPr>
          <p:nvPr/>
        </p:nvPicPr>
        <p:blipFill>
          <a:blip r:embed="rId3"/>
          <a:stretch>
            <a:fillRect/>
          </a:stretch>
        </p:blipFill>
        <p:spPr>
          <a:xfrm>
            <a:off x="3570471" y="2847352"/>
            <a:ext cx="8621529" cy="40106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By use of colored markers, it becomes each to explore the success rate of all launch sites</a:t>
            </a: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Success/Failure rate by Launch site on Map</a:t>
            </a:r>
          </a:p>
        </p:txBody>
      </p:sp>
      <p:pic>
        <p:nvPicPr>
          <p:cNvPr id="4" name="Picture 3">
            <a:extLst>
              <a:ext uri="{FF2B5EF4-FFF2-40B4-BE49-F238E27FC236}">
                <a16:creationId xmlns:a16="http://schemas.microsoft.com/office/drawing/2014/main" id="{1AEFDC6A-3D4F-5ACB-8654-22FB92932130}"/>
              </a:ext>
            </a:extLst>
          </p:cNvPr>
          <p:cNvPicPr>
            <a:picLocks noChangeAspect="1"/>
          </p:cNvPicPr>
          <p:nvPr/>
        </p:nvPicPr>
        <p:blipFill>
          <a:blip r:embed="rId3"/>
          <a:stretch>
            <a:fillRect/>
          </a:stretch>
        </p:blipFill>
        <p:spPr>
          <a:xfrm>
            <a:off x="6027811" y="2362924"/>
            <a:ext cx="4742846" cy="38140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By use of geographic information, proximity to various locations can be displayed and calculated</a:t>
            </a:r>
          </a:p>
          <a:p>
            <a:pPr>
              <a:lnSpc>
                <a:spcPct val="100000"/>
              </a:lnSpc>
              <a:spcBef>
                <a:spcPts val="1400"/>
              </a:spcBef>
            </a:pPr>
            <a:r>
              <a:rPr lang="en-US" sz="2200" dirty="0">
                <a:solidFill>
                  <a:schemeClr val="accent3">
                    <a:lumMod val="25000"/>
                  </a:schemeClr>
                </a:solidFill>
                <a:latin typeface="Abadi"/>
              </a:rPr>
              <a:t>This example shows determining the distance from a launch site to the nearest coast line</a:t>
            </a:r>
            <a:r>
              <a:rPr lang="en-US" sz="2200" dirty="0">
                <a:solidFill>
                  <a:schemeClr val="accent3">
                    <a:lumMod val="25000"/>
                  </a:schemeClr>
                </a:solidFill>
                <a:latin typeface="Abadi" panose="020B0604020104020204" pitchFamily="34" charset="0"/>
              </a:rPr>
              <a:t>, shown as 0.90 KM using the </a:t>
            </a:r>
            <a:r>
              <a:rPr lang="en-US" sz="2200" dirty="0" err="1">
                <a:solidFill>
                  <a:schemeClr val="accent3">
                    <a:lumMod val="25000"/>
                  </a:schemeClr>
                </a:solidFill>
                <a:latin typeface="Abadi" panose="020B0604020104020204" pitchFamily="34" charset="0"/>
              </a:rPr>
              <a:t>lat</a:t>
            </a:r>
            <a:r>
              <a:rPr lang="en-US" sz="2200" dirty="0">
                <a:solidFill>
                  <a:schemeClr val="accent3">
                    <a:lumMod val="25000"/>
                  </a:schemeClr>
                </a:solidFill>
                <a:latin typeface="Abadi" panose="020B0604020104020204" pitchFamily="34" charset="0"/>
              </a:rPr>
              <a:t>/long of each endpoint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 discovery</a:t>
            </a:r>
          </a:p>
        </p:txBody>
      </p:sp>
      <p:pic>
        <p:nvPicPr>
          <p:cNvPr id="4" name="Picture 3">
            <a:extLst>
              <a:ext uri="{FF2B5EF4-FFF2-40B4-BE49-F238E27FC236}">
                <a16:creationId xmlns:a16="http://schemas.microsoft.com/office/drawing/2014/main" id="{E0F576BC-7831-CE4B-F41C-252BF3737968}"/>
              </a:ext>
            </a:extLst>
          </p:cNvPr>
          <p:cNvPicPr>
            <a:picLocks noChangeAspect="1"/>
          </p:cNvPicPr>
          <p:nvPr/>
        </p:nvPicPr>
        <p:blipFill>
          <a:blip r:embed="rId3"/>
          <a:stretch>
            <a:fillRect/>
          </a:stretch>
        </p:blipFill>
        <p:spPr>
          <a:xfrm>
            <a:off x="2824163" y="3291931"/>
            <a:ext cx="7766304" cy="33165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example shows the ability to compare proportions by category</a:t>
            </a:r>
          </a:p>
          <a:p>
            <a:pPr lvl="1">
              <a:lnSpc>
                <a:spcPct val="100000"/>
              </a:lnSpc>
              <a:spcBef>
                <a:spcPts val="1400"/>
              </a:spcBef>
            </a:pPr>
            <a:r>
              <a:rPr lang="en-US" dirty="0">
                <a:solidFill>
                  <a:schemeClr val="accent3">
                    <a:lumMod val="25000"/>
                  </a:schemeClr>
                </a:solidFill>
                <a:latin typeface="Abadi"/>
              </a:rPr>
              <a:t>In this case, successful launch counts by site</a:t>
            </a:r>
          </a:p>
          <a:p>
            <a:pPr lvl="1">
              <a:lnSpc>
                <a:spcPct val="100000"/>
              </a:lnSpc>
              <a:spcBef>
                <a:spcPts val="1400"/>
              </a:spcBef>
            </a:pPr>
            <a:r>
              <a:rPr lang="en-US" dirty="0">
                <a:solidFill>
                  <a:schemeClr val="accent3">
                    <a:lumMod val="25000"/>
                  </a:schemeClr>
                </a:solidFill>
                <a:latin typeface="Abadi"/>
              </a:rPr>
              <a:t>Proportion values shown in pie slice</a:t>
            </a:r>
          </a:p>
          <a:p>
            <a:pPr lvl="1">
              <a:lnSpc>
                <a:spcPct val="100000"/>
              </a:lnSpc>
              <a:spcBef>
                <a:spcPts val="1400"/>
              </a:spcBef>
            </a:pPr>
            <a:r>
              <a:rPr lang="en-US" dirty="0">
                <a:solidFill>
                  <a:schemeClr val="accent3">
                    <a:lumMod val="25000"/>
                  </a:schemeClr>
                </a:solidFill>
                <a:latin typeface="Abadi"/>
              </a:rPr>
              <a:t>Each Site a unique color in the 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 user-driven data exploration</a:t>
            </a:r>
          </a:p>
        </p:txBody>
      </p:sp>
      <p:pic>
        <p:nvPicPr>
          <p:cNvPr id="4" name="Picture 3" descr="A colorful circle with different colors&#10;&#10;Description automatically generated">
            <a:extLst>
              <a:ext uri="{FF2B5EF4-FFF2-40B4-BE49-F238E27FC236}">
                <a16:creationId xmlns:a16="http://schemas.microsoft.com/office/drawing/2014/main" id="{553ED70E-4805-38D9-B92A-354AAC390AD6}"/>
              </a:ext>
            </a:extLst>
          </p:cNvPr>
          <p:cNvPicPr>
            <a:picLocks noChangeAspect="1"/>
          </p:cNvPicPr>
          <p:nvPr/>
        </p:nvPicPr>
        <p:blipFill>
          <a:blip r:embed="rId3"/>
          <a:stretch>
            <a:fillRect/>
          </a:stretch>
        </p:blipFill>
        <p:spPr>
          <a:xfrm>
            <a:off x="2121974" y="4001294"/>
            <a:ext cx="7948051" cy="26270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89760"/>
            <a:ext cx="9124088" cy="4135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200" dirty="0">
                <a:solidFill>
                  <a:schemeClr val="accent3">
                    <a:lumMod val="25000"/>
                  </a:schemeClr>
                </a:solidFill>
                <a:latin typeface="Abadi" panose="020B0604020104020204" pitchFamily="34" charset="0"/>
              </a:rPr>
              <a:t>SPACE Y is developing rockets for the commercial use and wants determine feasibility and profitability to compete in the domain.</a:t>
            </a:r>
          </a:p>
          <a:p>
            <a:pPr>
              <a:spcBef>
                <a:spcPts val="1400"/>
              </a:spcBef>
            </a:pPr>
            <a:r>
              <a:rPr lang="en-US" sz="3200" dirty="0">
                <a:solidFill>
                  <a:schemeClr val="accent3">
                    <a:lumMod val="25000"/>
                  </a:schemeClr>
                </a:solidFill>
                <a:latin typeface="Abadi" panose="020B0604020104020204" pitchFamily="34" charset="0"/>
              </a:rPr>
              <a:t>SPACE Y wants to develop means to harness publicly available records and use Data Science to predict if SpaceX will be able to reuse rockets in order to inform their own competitive strategies.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site has had 10 of 13 launches successful</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site with highest success rate</a:t>
            </a:r>
          </a:p>
        </p:txBody>
      </p:sp>
      <p:pic>
        <p:nvPicPr>
          <p:cNvPr id="7" name="Picture 6" descr="A screenshot of a graph&#10;&#10;Description automatically generated">
            <a:extLst>
              <a:ext uri="{FF2B5EF4-FFF2-40B4-BE49-F238E27FC236}">
                <a16:creationId xmlns:a16="http://schemas.microsoft.com/office/drawing/2014/main" id="{F3C27871-75DE-A338-CDE2-2AA141A49017}"/>
              </a:ext>
            </a:extLst>
          </p:cNvPr>
          <p:cNvPicPr>
            <a:picLocks noChangeAspect="1"/>
          </p:cNvPicPr>
          <p:nvPr/>
        </p:nvPicPr>
        <p:blipFill>
          <a:blip r:embed="rId3"/>
          <a:stretch>
            <a:fillRect/>
          </a:stretch>
        </p:blipFill>
        <p:spPr>
          <a:xfrm>
            <a:off x="121920" y="2780985"/>
            <a:ext cx="10814304" cy="397225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Slider allows exploration of relationship of Success within ranges of Payloads</a:t>
            </a:r>
          </a:p>
          <a:p>
            <a:pPr>
              <a:lnSpc>
                <a:spcPct val="100000"/>
              </a:lnSpc>
              <a:spcBef>
                <a:spcPts val="1400"/>
              </a:spcBef>
            </a:pPr>
            <a:r>
              <a:rPr lang="en-US" sz="2200" dirty="0">
                <a:solidFill>
                  <a:schemeClr val="accent3">
                    <a:lumMod val="25000"/>
                  </a:schemeClr>
                </a:solidFill>
                <a:latin typeface="Abadi" panose="020B0604020104020204" pitchFamily="34" charset="0"/>
              </a:rPr>
              <a:t>One can find optimum ranges for each class to maximize ROI for customer payload and most likely successful Booster choices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Relationship between Payload and success by Booster Version</a:t>
            </a:r>
          </a:p>
        </p:txBody>
      </p:sp>
      <p:pic>
        <p:nvPicPr>
          <p:cNvPr id="4" name="Picture 3">
            <a:extLst>
              <a:ext uri="{FF2B5EF4-FFF2-40B4-BE49-F238E27FC236}">
                <a16:creationId xmlns:a16="http://schemas.microsoft.com/office/drawing/2014/main" id="{9FD651F7-7B2D-21F5-49BA-13D737CF89E2}"/>
              </a:ext>
            </a:extLst>
          </p:cNvPr>
          <p:cNvPicPr>
            <a:picLocks noChangeAspect="1"/>
          </p:cNvPicPr>
          <p:nvPr/>
        </p:nvPicPr>
        <p:blipFill>
          <a:blip r:embed="rId3"/>
          <a:stretch>
            <a:fillRect/>
          </a:stretch>
        </p:blipFill>
        <p:spPr>
          <a:xfrm>
            <a:off x="73152" y="3087150"/>
            <a:ext cx="12053716" cy="259432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the input data set and 20% test/train split (rand state = 2), each model provided above 80% score</a:t>
            </a:r>
          </a:p>
          <a:p>
            <a:pPr>
              <a:lnSpc>
                <a:spcPct val="100000"/>
              </a:lnSpc>
              <a:spcBef>
                <a:spcPts val="1400"/>
              </a:spcBef>
            </a:pP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scored best at .888</a:t>
            </a:r>
          </a:p>
          <a:p>
            <a:pPr>
              <a:lnSpc>
                <a:spcPct val="100000"/>
              </a:lnSpc>
              <a:spcBef>
                <a:spcPts val="1400"/>
              </a:spcBef>
            </a:pPr>
            <a:r>
              <a:rPr lang="en-US" sz="2200" dirty="0">
                <a:solidFill>
                  <a:schemeClr val="accent3">
                    <a:lumMod val="25000"/>
                  </a:schemeClr>
                </a:solidFill>
                <a:latin typeface="Abadi" panose="020B0604020104020204" pitchFamily="34" charset="0"/>
              </a:rPr>
              <a:t>The other 3 scored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050" name="Picture 2">
            <a:extLst>
              <a:ext uri="{FF2B5EF4-FFF2-40B4-BE49-F238E27FC236}">
                <a16:creationId xmlns:a16="http://schemas.microsoft.com/office/drawing/2014/main" id="{12DD6CA5-5F58-3B34-4493-A2326E690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543" y="1389698"/>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77953" y="2057400"/>
            <a:ext cx="6717792" cy="381158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model performed slightly better than other models with the given input data for test/train sets (and requested random state of 2 for test reproducibility)</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of this model indicate high rate of True Positive predictions at 12/12</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8623318-9962-F082-FA04-37D9A6737519}"/>
              </a:ext>
            </a:extLst>
          </p:cNvPr>
          <p:cNvPicPr>
            <a:picLocks noChangeAspect="1"/>
          </p:cNvPicPr>
          <p:nvPr/>
        </p:nvPicPr>
        <p:blipFill>
          <a:blip r:embed="rId3"/>
          <a:stretch>
            <a:fillRect/>
          </a:stretch>
        </p:blipFill>
        <p:spPr>
          <a:xfrm>
            <a:off x="7319533" y="2196185"/>
            <a:ext cx="4750547" cy="38293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027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prototype demonstrates that sufficient PUBLIC information is available to draw inferences about SpaceX success rates which can be used in competitive analysis for Space Y</a:t>
            </a:r>
          </a:p>
          <a:p>
            <a:pPr>
              <a:lnSpc>
                <a:spcPct val="100000"/>
              </a:lnSpc>
              <a:spcBef>
                <a:spcPts val="1400"/>
              </a:spcBef>
            </a:pPr>
            <a:r>
              <a:rPr lang="en-US" sz="2200" dirty="0">
                <a:solidFill>
                  <a:schemeClr val="accent3">
                    <a:lumMod val="25000"/>
                  </a:schemeClr>
                </a:solidFill>
                <a:latin typeface="Abadi" panose="020B0604020104020204" pitchFamily="34" charset="0"/>
              </a:rPr>
              <a:t>Trend of improve success rates over increased launches as well as increased payload sizes over time point to need to plan for learning by Space Y team</a:t>
            </a:r>
          </a:p>
          <a:p>
            <a:pPr lvl="1">
              <a:lnSpc>
                <a:spcPct val="100000"/>
              </a:lnSpc>
              <a:spcBef>
                <a:spcPts val="1400"/>
              </a:spcBef>
            </a:pPr>
            <a:r>
              <a:rPr lang="en-US" sz="1800" dirty="0">
                <a:solidFill>
                  <a:schemeClr val="accent3">
                    <a:lumMod val="25000"/>
                  </a:schemeClr>
                </a:solidFill>
                <a:latin typeface="Abadi" panose="020B0604020104020204" pitchFamily="34" charset="0"/>
              </a:rPr>
              <a:t>There will likely be early failures but they are part of the path to success</a:t>
            </a:r>
          </a:p>
          <a:p>
            <a:pPr>
              <a:lnSpc>
                <a:spcPct val="100000"/>
              </a:lnSpc>
              <a:spcBef>
                <a:spcPts val="1400"/>
              </a:spcBef>
            </a:pPr>
            <a:r>
              <a:rPr lang="en-US" sz="2200" dirty="0">
                <a:solidFill>
                  <a:schemeClr val="accent3">
                    <a:lumMod val="25000"/>
                  </a:schemeClr>
                </a:solidFill>
                <a:latin typeface="Abadi" panose="020B0604020104020204" pitchFamily="34" charset="0"/>
              </a:rPr>
              <a:t>Exploration of multiple relationships with data set including geographic, correlations between variables and time series allow for robust inferences which Space Y can harness to increase its learning rates</a:t>
            </a:r>
          </a:p>
          <a:p>
            <a:pPr>
              <a:lnSpc>
                <a:spcPct val="100000"/>
              </a:lnSpc>
              <a:spcBef>
                <a:spcPts val="1400"/>
              </a:spcBef>
            </a:pPr>
            <a:r>
              <a:rPr lang="en-US" sz="2200" dirty="0">
                <a:solidFill>
                  <a:schemeClr val="accent3">
                    <a:lumMod val="25000"/>
                  </a:schemeClr>
                </a:solidFill>
                <a:latin typeface="Abadi" panose="020B0604020104020204" pitchFamily="34" charset="0"/>
              </a:rPr>
              <a:t>ML modeling can provide reasonable assessment of odd of success of future missions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project source files can be found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https://github.com/datanaut314/AppliedDataScienceCapstone</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via web scraping and use of API provided by SPACEX</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downloaded from SPACEX and Wikipedia sites and processed to address missing values, inconsistent entries and data not useful for this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Several Machine Learning algorithms were applied using train/test split approach and those with best results were employed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SPACEX and Wikipedia sites API/URL</a:t>
            </a:r>
          </a:p>
          <a:p>
            <a:pPr>
              <a:lnSpc>
                <a:spcPct val="100000"/>
              </a:lnSpc>
              <a:spcBef>
                <a:spcPts val="1400"/>
              </a:spcBef>
            </a:pPr>
            <a:r>
              <a:rPr lang="en-US" sz="2200" dirty="0">
                <a:solidFill>
                  <a:schemeClr val="accent3">
                    <a:lumMod val="25000"/>
                  </a:schemeClr>
                </a:solidFill>
                <a:latin typeface="Abadi" panose="020B0604020104020204" pitchFamily="34" charset="0"/>
              </a:rPr>
              <a:t>Process involved reading directly from SPACEX URL for structured data (csv)</a:t>
            </a:r>
          </a:p>
          <a:p>
            <a:pPr>
              <a:lnSpc>
                <a:spcPct val="100000"/>
              </a:lnSpc>
              <a:spcBef>
                <a:spcPts val="1400"/>
              </a:spcBef>
            </a:pPr>
            <a:r>
              <a:rPr lang="en-US" sz="2200" dirty="0">
                <a:solidFill>
                  <a:schemeClr val="accent3">
                    <a:lumMod val="25000"/>
                  </a:schemeClr>
                </a:solidFill>
                <a:latin typeface="Abadi" panose="020B0604020104020204" pitchFamily="34" charset="0"/>
              </a:rPr>
              <a:t>For Wikipedia data, web scraping was performed to transform web content into structure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02336" y="1381680"/>
            <a:ext cx="5693665" cy="4589195"/>
          </a:xfrm>
          <a:prstGeom prst="rect">
            <a:avLst/>
          </a:prstGeom>
        </p:spPr>
        <p:txBody>
          <a:bodyPr vert="horz" lIns="91440" tIns="45720" rIns="91440" bIns="45720" rtlCol="0" anchor="t">
            <a:normAutofit lnSpcReduction="10000"/>
          </a:bodyPr>
          <a:lstStyle/>
          <a:p>
            <a:pPr>
              <a:lnSpc>
                <a:spcPct val="100000"/>
              </a:lnSpc>
              <a:spcBef>
                <a:spcPts val="1400"/>
              </a:spcBef>
            </a:pPr>
            <a:r>
              <a:rPr lang="en-US" sz="2400" dirty="0"/>
              <a:t>Data collected using standard python libraries to retrieve data from SpaceX API</a:t>
            </a:r>
          </a:p>
          <a:p>
            <a:pPr>
              <a:lnSpc>
                <a:spcPct val="100000"/>
              </a:lnSpc>
              <a:spcBef>
                <a:spcPts val="1400"/>
              </a:spcBef>
            </a:pPr>
            <a:r>
              <a:rPr lang="en-US" sz="2400" dirty="0"/>
              <a:t>Python code and libraries used to clean and transform the data</a:t>
            </a:r>
          </a:p>
          <a:p>
            <a:r>
              <a:rPr lang="en-US" sz="2400" dirty="0"/>
              <a:t>Example URL showing usage of API to collect data and demonstrate successful retrieval of rocket </a:t>
            </a:r>
            <a:r>
              <a:rPr lang="en-US" sz="2400" dirty="0" err="1"/>
              <a:t>BoosterVersion</a:t>
            </a:r>
            <a:r>
              <a:rPr lang="en-US" sz="2400" dirty="0"/>
              <a:t> data</a:t>
            </a:r>
          </a:p>
          <a:p>
            <a:endParaRPr lang="en-US" sz="2400" dirty="0"/>
          </a:p>
          <a:p>
            <a:r>
              <a:rPr lang="en-US" sz="2400" dirty="0"/>
              <a:t>URL: https://github.com/datanaut314/AppliedDataScienceCapstone/blob/main/jupyter-labs-spacex-data-collection-api-v2.ipynb</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Graphic 8" descr="Internet with solid fill">
            <a:extLst>
              <a:ext uri="{FF2B5EF4-FFF2-40B4-BE49-F238E27FC236}">
                <a16:creationId xmlns:a16="http://schemas.microsoft.com/office/drawing/2014/main" id="{DE821CF2-90B8-1111-8D74-8D916DC73E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32504" y="2079140"/>
            <a:ext cx="914400" cy="914400"/>
          </a:xfrm>
          <a:prstGeom prst="rect">
            <a:avLst/>
          </a:prstGeom>
        </p:spPr>
      </p:pic>
      <p:pic>
        <p:nvPicPr>
          <p:cNvPr id="43" name="Graphic 42" descr="Database outline">
            <a:extLst>
              <a:ext uri="{FF2B5EF4-FFF2-40B4-BE49-F238E27FC236}">
                <a16:creationId xmlns:a16="http://schemas.microsoft.com/office/drawing/2014/main" id="{00E52557-D5BD-D571-F6F6-9CE1BD8EB5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8091" y="1271771"/>
            <a:ext cx="914400" cy="914400"/>
          </a:xfrm>
          <a:prstGeom prst="rect">
            <a:avLst/>
          </a:prstGeom>
        </p:spPr>
      </p:pic>
      <p:pic>
        <p:nvPicPr>
          <p:cNvPr id="45" name="Graphic 44" descr="Web design outline">
            <a:extLst>
              <a:ext uri="{FF2B5EF4-FFF2-40B4-BE49-F238E27FC236}">
                <a16:creationId xmlns:a16="http://schemas.microsoft.com/office/drawing/2014/main" id="{7DCA8C43-B8A0-1201-DB86-C2299C94A2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28440" y="1679939"/>
            <a:ext cx="914400" cy="914400"/>
          </a:xfrm>
          <a:prstGeom prst="rect">
            <a:avLst/>
          </a:prstGeom>
        </p:spPr>
      </p:pic>
      <p:pic>
        <p:nvPicPr>
          <p:cNvPr id="47" name="Graphic 46" descr="Download from cloud outline">
            <a:extLst>
              <a:ext uri="{FF2B5EF4-FFF2-40B4-BE49-F238E27FC236}">
                <a16:creationId xmlns:a16="http://schemas.microsoft.com/office/drawing/2014/main" id="{62D4B106-5949-ECCE-C710-E2178BB413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28411" y="1261171"/>
            <a:ext cx="914400" cy="914400"/>
          </a:xfrm>
          <a:prstGeom prst="rect">
            <a:avLst/>
          </a:prstGeom>
        </p:spPr>
      </p:pic>
      <p:cxnSp>
        <p:nvCxnSpPr>
          <p:cNvPr id="58" name="Straight Arrow Connector 57">
            <a:extLst>
              <a:ext uri="{FF2B5EF4-FFF2-40B4-BE49-F238E27FC236}">
                <a16:creationId xmlns:a16="http://schemas.microsoft.com/office/drawing/2014/main" id="{C8FBBD63-5B2B-6795-FA21-8C0E8DB7E86D}"/>
              </a:ext>
            </a:extLst>
          </p:cNvPr>
          <p:cNvCxnSpPr>
            <a:cxnSpLocks/>
          </p:cNvCxnSpPr>
          <p:nvPr/>
        </p:nvCxnSpPr>
        <p:spPr>
          <a:xfrm>
            <a:off x="8804410" y="1799355"/>
            <a:ext cx="561376" cy="195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57886B-FAB4-3F7C-6485-8E564DA66D6F}"/>
              </a:ext>
            </a:extLst>
          </p:cNvPr>
          <p:cNvCxnSpPr>
            <a:cxnSpLocks/>
            <a:stCxn id="45" idx="3"/>
          </p:cNvCxnSpPr>
          <p:nvPr/>
        </p:nvCxnSpPr>
        <p:spPr>
          <a:xfrm>
            <a:off x="10242840" y="2137139"/>
            <a:ext cx="435530" cy="2281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21287A4F-80F2-7C90-01B7-906E4052CC36}"/>
              </a:ext>
            </a:extLst>
          </p:cNvPr>
          <p:cNvPicPr>
            <a:picLocks noChangeAspect="1"/>
          </p:cNvPicPr>
          <p:nvPr/>
        </p:nvPicPr>
        <p:blipFill>
          <a:blip r:embed="rId11"/>
          <a:stretch>
            <a:fillRect/>
          </a:stretch>
        </p:blipFill>
        <p:spPr>
          <a:xfrm>
            <a:off x="6096001" y="3186579"/>
            <a:ext cx="5958167" cy="186092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python library to enable retrieval of web formatted data into structured </a:t>
            </a:r>
            <a:r>
              <a:rPr lang="en-US" sz="2200" dirty="0" err="1">
                <a:solidFill>
                  <a:schemeClr val="accent3">
                    <a:lumMod val="25000"/>
                  </a:schemeClr>
                </a:solidFill>
                <a:latin typeface="Abadi"/>
              </a:rPr>
              <a:t>dataframes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https://github.com/datanaut314/AppliedDataScienceCapstone/blob/main/jupyter-labs-webscraping.ipynb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Wikipedia</a:t>
            </a:r>
            <a:endParaRPr lang="en-US" dirty="0">
              <a:solidFill>
                <a:srgbClr val="0B49CB"/>
              </a:solidFill>
            </a:endParaRPr>
          </a:p>
        </p:txBody>
      </p:sp>
      <p:sp>
        <p:nvSpPr>
          <p:cNvPr id="5" name="Rectangle 4">
            <a:extLst>
              <a:ext uri="{FF2B5EF4-FFF2-40B4-BE49-F238E27FC236}">
                <a16:creationId xmlns:a16="http://schemas.microsoft.com/office/drawing/2014/main" id="{91E74BAA-F40E-4B92-B708-09CE321A2DA4}"/>
              </a:ext>
            </a:extLst>
          </p:cNvPr>
          <p:cNvSpPr/>
          <p:nvPr/>
        </p:nvSpPr>
        <p:spPr>
          <a:xfrm>
            <a:off x="6486144" y="2023872"/>
            <a:ext cx="1365504" cy="1645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Wikipedia articles with multiple tables per page</a:t>
            </a:r>
          </a:p>
        </p:txBody>
      </p:sp>
      <p:sp>
        <p:nvSpPr>
          <p:cNvPr id="7" name="Arrow: Right 6">
            <a:extLst>
              <a:ext uri="{FF2B5EF4-FFF2-40B4-BE49-F238E27FC236}">
                <a16:creationId xmlns:a16="http://schemas.microsoft.com/office/drawing/2014/main" id="{1F98C677-3ECD-ECE2-0902-960796357344}"/>
              </a:ext>
            </a:extLst>
          </p:cNvPr>
          <p:cNvSpPr/>
          <p:nvPr/>
        </p:nvSpPr>
        <p:spPr>
          <a:xfrm>
            <a:off x="7949184" y="2487168"/>
            <a:ext cx="765588" cy="390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id="{9C24ECDA-ECBA-737B-3F39-0E141187D722}"/>
              </a:ext>
            </a:extLst>
          </p:cNvPr>
          <p:cNvSpPr/>
          <p:nvPr/>
        </p:nvSpPr>
        <p:spPr>
          <a:xfrm>
            <a:off x="8755941" y="2261616"/>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a:t>
            </a:r>
          </a:p>
        </p:txBody>
      </p:sp>
      <p:sp>
        <p:nvSpPr>
          <p:cNvPr id="9" name="Arrow: Down 8">
            <a:extLst>
              <a:ext uri="{FF2B5EF4-FFF2-40B4-BE49-F238E27FC236}">
                <a16:creationId xmlns:a16="http://schemas.microsoft.com/office/drawing/2014/main" id="{2597736E-B0EF-66CE-E511-CB47248E708A}"/>
              </a:ext>
            </a:extLst>
          </p:cNvPr>
          <p:cNvSpPr/>
          <p:nvPr/>
        </p:nvSpPr>
        <p:spPr>
          <a:xfrm>
            <a:off x="9497568" y="3291840"/>
            <a:ext cx="463296" cy="755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1F58C3E7-E329-A477-AAE6-C5334677EE0A}"/>
              </a:ext>
            </a:extLst>
          </p:cNvPr>
          <p:cNvSpPr/>
          <p:nvPr/>
        </p:nvSpPr>
        <p:spPr>
          <a:xfrm>
            <a:off x="8870722" y="4023360"/>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to structured </a:t>
            </a:r>
            <a:r>
              <a:rPr lang="en-US" dirty="0" err="1"/>
              <a:t>dataframes</a:t>
            </a:r>
            <a:endParaRPr lang="en-US" dirty="0"/>
          </a:p>
        </p:txBody>
      </p:sp>
      <p:sp>
        <p:nvSpPr>
          <p:cNvPr id="13" name="Arrow: Left 12">
            <a:extLst>
              <a:ext uri="{FF2B5EF4-FFF2-40B4-BE49-F238E27FC236}">
                <a16:creationId xmlns:a16="http://schemas.microsoft.com/office/drawing/2014/main" id="{117E9FF0-6885-1C3B-F3D5-9978271D606A}"/>
              </a:ext>
            </a:extLst>
          </p:cNvPr>
          <p:cNvSpPr/>
          <p:nvPr/>
        </p:nvSpPr>
        <p:spPr>
          <a:xfrm>
            <a:off x="7963995" y="4492752"/>
            <a:ext cx="863124" cy="39014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ocess 13">
            <a:extLst>
              <a:ext uri="{FF2B5EF4-FFF2-40B4-BE49-F238E27FC236}">
                <a16:creationId xmlns:a16="http://schemas.microsoft.com/office/drawing/2014/main" id="{458CFFA1-B0BD-1980-8D65-27BB2D7F82B1}"/>
              </a:ext>
            </a:extLst>
          </p:cNvPr>
          <p:cNvSpPr/>
          <p:nvPr/>
        </p:nvSpPr>
        <p:spPr>
          <a:xfrm>
            <a:off x="6203405" y="4221981"/>
            <a:ext cx="1716987" cy="938784"/>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Store as CSV for later use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370</TotalTime>
  <Words>1954</Words>
  <Application>Microsoft Office PowerPoint</Application>
  <PresentationFormat>Widescreen</PresentationFormat>
  <Paragraphs>226</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Bill Hoffman</cp:lastModifiedBy>
  <cp:revision>249</cp:revision>
  <dcterms:created xsi:type="dcterms:W3CDTF">2021-04-29T18:58:34Z</dcterms:created>
  <dcterms:modified xsi:type="dcterms:W3CDTF">2025-02-03T06:10:35Z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